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9" r:id="rId2"/>
    <p:sldId id="265" r:id="rId3"/>
    <p:sldId id="266" r:id="rId4"/>
    <p:sldId id="267" r:id="rId5"/>
    <p:sldId id="269" r:id="rId6"/>
    <p:sldId id="270" r:id="rId7"/>
    <p:sldId id="260" r:id="rId8"/>
    <p:sldId id="261" r:id="rId9"/>
    <p:sldId id="262" r:id="rId10"/>
    <p:sldId id="263" r:id="rId11"/>
    <p:sldId id="257" r:id="rId12"/>
    <p:sldId id="258" r:id="rId13"/>
    <p:sldId id="26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06"/>
    <p:restoredTop sz="88950"/>
  </p:normalViewPr>
  <p:slideViewPr>
    <p:cSldViewPr snapToGrid="0" snapToObjects="1">
      <p:cViewPr varScale="1">
        <p:scale>
          <a:sx n="81" d="100"/>
          <a:sy n="81" d="100"/>
        </p:scale>
        <p:origin x="8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2EFFA-6C39-FD47-AFFD-F6DB5A1F460F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38446-FFF4-1146-B4EA-84F14C9AA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06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8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adds up all</a:t>
            </a:r>
            <a:r>
              <a:rPr lang="en-US" baseline="0" dirty="0"/>
              <a:t> elements (draw tree like </a:t>
            </a:r>
            <a:r>
              <a:rPr lang="en-US" baseline="0" dirty="0" err="1"/>
              <a:t>prev</a:t>
            </a:r>
            <a:r>
              <a:rPr lang="en-US" baseline="0" dirty="0"/>
              <a:t> slide and evaluate).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38446-FFF4-1146-B4EA-84F14C9AAB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5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59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6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5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307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7257"/>
            <a:ext cx="7886700" cy="48997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1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5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73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9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35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78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98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94EDD-C6B1-F54A-9FB8-529A9C70E24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99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/>
              <a:t>Day 8</a:t>
            </a:r>
            <a:endParaRPr lang="en-US" sz="4800" i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3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/>
              <a:t>Identify the </a:t>
            </a:r>
            <a:r>
              <a:rPr lang="en-US" sz="2000" b="1" dirty="0" err="1"/>
              <a:t>func</a:t>
            </a:r>
            <a:r>
              <a:rPr lang="en-US" sz="2000" b="1" dirty="0"/>
              <a:t> </a:t>
            </a:r>
            <a:r>
              <a:rPr lang="en-US" sz="2000" dirty="0"/>
              <a:t>and the </a:t>
            </a:r>
            <a:r>
              <a:rPr lang="en-US" sz="2000" b="1" dirty="0"/>
              <a:t>base </a:t>
            </a:r>
            <a:r>
              <a:rPr lang="en-US" sz="2000" dirty="0"/>
              <a:t>and try to describe the behavior:</a:t>
            </a:r>
          </a:p>
          <a:p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foldr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+ 0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foldr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(lambda (item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 (+ 1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)) 0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874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</a:t>
            </a:r>
            <a:r>
              <a:rPr lang="en-US" dirty="0" err="1"/>
              <a:t>foldr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2209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foldr</a:t>
            </a:r>
            <a:r>
              <a:rPr lang="en-US" dirty="0"/>
              <a:t> (sometimes also called accumulate, reduce, or inject) is another very famous iterator over recursive structures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Accumulates an answer by repeatedly applying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/>
              <a:t> to answer so far</a:t>
            </a:r>
          </a:p>
          <a:p>
            <a:pPr lvl="1"/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foldr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f base (x1 x2 x3 x4))</a:t>
            </a:r>
            <a:r>
              <a:rPr lang="en-US" dirty="0"/>
              <a:t> computes 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(f x1 (f x2 (f x3 (f x4 base))))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95400" y="3505200"/>
            <a:ext cx="64008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(define (</a:t>
            </a:r>
            <a:r>
              <a:rPr lang="en-US" sz="2000" dirty="0" err="1">
                <a:latin typeface="Courier"/>
                <a:cs typeface="Courier"/>
              </a:rPr>
              <a:t>foldr</a:t>
            </a:r>
            <a:r>
              <a:rPr lang="en-US" sz="2000" dirty="0">
                <a:latin typeface="Courier"/>
                <a:cs typeface="Courier"/>
              </a:rPr>
              <a:t> f base </a:t>
            </a:r>
            <a:r>
              <a:rPr lang="en-US" sz="2000" dirty="0" err="1">
                <a:latin typeface="Courier"/>
                <a:cs typeface="Courier"/>
              </a:rPr>
              <a:t>lst</a:t>
            </a:r>
            <a:r>
              <a:rPr lang="en-US" sz="20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(if (null? </a:t>
            </a:r>
            <a:r>
              <a:rPr lang="en-US" sz="2000" dirty="0" err="1">
                <a:latin typeface="Courier"/>
                <a:cs typeface="Courier"/>
              </a:rPr>
              <a:t>lst</a:t>
            </a:r>
            <a:r>
              <a:rPr lang="en-US" sz="2000" dirty="0">
                <a:latin typeface="Courier"/>
                <a:cs typeface="Courier"/>
              </a:rPr>
              <a:t>) base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(f (car </a:t>
            </a:r>
            <a:r>
              <a:rPr lang="en-US" sz="2000" dirty="0" err="1">
                <a:latin typeface="Courier"/>
                <a:cs typeface="Courier"/>
              </a:rPr>
              <a:t>lst</a:t>
            </a:r>
            <a:r>
              <a:rPr lang="en-US" sz="2000" dirty="0">
                <a:latin typeface="Courier"/>
                <a:cs typeface="Courier"/>
              </a:rPr>
              <a:t>)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   (</a:t>
            </a:r>
            <a:r>
              <a:rPr lang="en-US" sz="2000" dirty="0" err="1">
                <a:latin typeface="Courier"/>
                <a:cs typeface="Courier"/>
              </a:rPr>
              <a:t>foldr</a:t>
            </a:r>
            <a:r>
              <a:rPr lang="en-US" sz="2000" dirty="0">
                <a:latin typeface="Courier"/>
                <a:cs typeface="Courier"/>
              </a:rPr>
              <a:t> f base (</a:t>
            </a:r>
            <a:r>
              <a:rPr lang="en-US" sz="2000" dirty="0" err="1">
                <a:latin typeface="Courier"/>
                <a:cs typeface="Courier"/>
              </a:rPr>
              <a:t>cdr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lst</a:t>
            </a:r>
            <a:r>
              <a:rPr lang="en-US" sz="2000" dirty="0">
                <a:latin typeface="Courier"/>
                <a:cs typeface="Courier"/>
              </a:rPr>
              <a:t>)))))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762000" y="48768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b="0" dirty="0"/>
              <a:t>This version “folds right”; another version “folds left”</a:t>
            </a:r>
          </a:p>
          <a:p>
            <a:pPr lvl="1"/>
            <a:r>
              <a:rPr lang="en-US" b="0" dirty="0"/>
              <a:t>Whether the direction matters depends 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b="0" dirty="0"/>
              <a:t> (often not)</a:t>
            </a:r>
          </a:p>
          <a:p>
            <a:pPr marL="0" indent="0">
              <a:buFontTx/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4035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with </a:t>
            </a:r>
            <a:r>
              <a:rPr lang="en-US" dirty="0" err="1"/>
              <a:t>foldr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381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These are useful and do not use “private data”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" y="3276600"/>
            <a:ext cx="777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dirty="0"/>
              <a:t>These are useful and do use “private data”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4929" y="1905000"/>
            <a:ext cx="8613321" cy="11049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(f1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foldr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+ 0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(f2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foldr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(lambda (x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(and (&gt;= x 0)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 #t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</a:t>
            </a:r>
          </a:p>
        </p:txBody>
      </p:sp>
      <p:sp>
        <p:nvSpPr>
          <p:cNvPr id="9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2465" y="3810000"/>
            <a:ext cx="8899072" cy="25463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(f3 lo hi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foldr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b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 (lambda (x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     (+ (if (and (&gt;= x lo) (&lt;= x hi)) 1 0)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 0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</a:t>
            </a:r>
            <a:b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</a:br>
            <a:endParaRPr lang="en-US" sz="2000" b="1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(f4 g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foldr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(lambda (x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(and (g x)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 #t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 </a:t>
            </a:r>
          </a:p>
        </p:txBody>
      </p:sp>
    </p:spTree>
    <p:extLst>
      <p:ext uri="{BB962C8B-B14F-4D97-AF65-F5344CB8AC3E}">
        <p14:creationId xmlns:p14="http://schemas.microsoft.com/office/powerpoint/2010/main" val="208305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try: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reverse using </a:t>
            </a:r>
            <a:r>
              <a:rPr lang="en-US" dirty="0" err="1"/>
              <a:t>foldr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Write max using </a:t>
            </a:r>
            <a:r>
              <a:rPr lang="en-US" dirty="0" err="1"/>
              <a:t>foldr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Try to make it so the "base" argument to </a:t>
            </a:r>
            <a:r>
              <a:rPr lang="en-US" dirty="0" err="1"/>
              <a:t>foldr</a:t>
            </a:r>
            <a:r>
              <a:rPr lang="en-US" dirty="0"/>
              <a:t> is not a huge negative number.  (write it this way first if it's easier, then change it)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Write map using </a:t>
            </a:r>
            <a:r>
              <a:rPr lang="en-US" dirty="0" err="1"/>
              <a:t>foldr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Write filter using </a:t>
            </a:r>
            <a:r>
              <a:rPr lang="en-US" dirty="0" err="1"/>
              <a:t>foldr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4763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ADA9-E1E9-2240-9588-462C3B795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A71E-2DE1-BBAD-C512-E2490F91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 everything we missed</a:t>
            </a:r>
          </a:p>
          <a:p>
            <a:pPr lvl="1"/>
            <a:r>
              <a:rPr lang="en-US" dirty="0"/>
              <a:t>First-class function</a:t>
            </a:r>
          </a:p>
          <a:p>
            <a:pPr lvl="1"/>
            <a:r>
              <a:rPr lang="en-US" dirty="0"/>
              <a:t>Lambdas</a:t>
            </a:r>
          </a:p>
          <a:p>
            <a:pPr lvl="1"/>
            <a:r>
              <a:rPr lang="en-US" dirty="0"/>
              <a:t>Higher-order functions</a:t>
            </a:r>
          </a:p>
          <a:p>
            <a:r>
              <a:rPr lang="en-US" dirty="0"/>
              <a:t>Practice:</a:t>
            </a:r>
          </a:p>
          <a:p>
            <a:pPr lvl="1"/>
            <a:r>
              <a:rPr lang="en-US" dirty="0"/>
              <a:t>Map</a:t>
            </a:r>
          </a:p>
          <a:p>
            <a:pPr lvl="1"/>
            <a:r>
              <a:rPr lang="en-US" dirty="0"/>
              <a:t>Filter</a:t>
            </a:r>
          </a:p>
          <a:p>
            <a:pPr lvl="1"/>
            <a:r>
              <a:rPr lang="en-US" dirty="0"/>
              <a:t>Foldr</a:t>
            </a:r>
          </a:p>
        </p:txBody>
      </p:sp>
    </p:spTree>
    <p:extLst>
      <p:ext uri="{BB962C8B-B14F-4D97-AF65-F5344CB8AC3E}">
        <p14:creationId xmlns:p14="http://schemas.microsoft.com/office/powerpoint/2010/main" val="3052221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C0A1C-0085-5708-607D-968D5B85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C343F-0306-D629-06E4-1B6CA6989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First-class Functions</a:t>
            </a:r>
          </a:p>
          <a:p>
            <a:endParaRPr lang="en-US" dirty="0"/>
          </a:p>
          <a:p>
            <a:r>
              <a:rPr lang="en-US" dirty="0"/>
              <a:t>Lambda expressions</a:t>
            </a:r>
          </a:p>
          <a:p>
            <a:pPr lvl="1"/>
            <a:r>
              <a:rPr lang="en-US" b="1" dirty="0"/>
              <a:t>Warm-up: </a:t>
            </a:r>
            <a:r>
              <a:rPr lang="en-US" dirty="0"/>
              <a:t>write a lambda expression which takes in two points, a and b, and returns the distance between them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Higher-order Functions</a:t>
            </a:r>
          </a:p>
          <a:p>
            <a:pPr lvl="1"/>
            <a:r>
              <a:rPr lang="en-US" b="1" dirty="0"/>
              <a:t>Warm-up: </a:t>
            </a:r>
            <a:r>
              <a:rPr lang="en-US" dirty="0"/>
              <a:t>write a function </a:t>
            </a:r>
            <a:r>
              <a:rPr lang="en-US" b="1" dirty="0"/>
              <a:t>pairs-to-</a:t>
            </a:r>
            <a:r>
              <a:rPr lang="en-US" b="1" dirty="0" err="1"/>
              <a:t>nums</a:t>
            </a:r>
            <a:r>
              <a:rPr lang="en-US" b="1" dirty="0"/>
              <a:t> </a:t>
            </a:r>
            <a:r>
              <a:rPr lang="en-US" dirty="0"/>
              <a:t>which takes in a function </a:t>
            </a:r>
            <a:r>
              <a:rPr lang="en-US" b="1" dirty="0"/>
              <a:t>f </a:t>
            </a:r>
            <a:r>
              <a:rPr lang="en-US" dirty="0"/>
              <a:t>and a list of pairs </a:t>
            </a:r>
            <a:r>
              <a:rPr lang="en-US" b="1" dirty="0" err="1"/>
              <a:t>pairs</a:t>
            </a:r>
            <a:r>
              <a:rPr lang="en-US" b="1" dirty="0"/>
              <a:t> </a:t>
            </a:r>
            <a:r>
              <a:rPr lang="en-US" dirty="0"/>
              <a:t>and applies </a:t>
            </a:r>
            <a:r>
              <a:rPr lang="en-US" b="1" dirty="0"/>
              <a:t>f </a:t>
            </a:r>
            <a:r>
              <a:rPr lang="en-US" dirty="0"/>
              <a:t>to each pair to construct a list of numbers.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57113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5CFE-BB57-7513-B49B-ADB86A0B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0B971-109F-5115-1ACE-11319D5F5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pairs-to-</a:t>
            </a:r>
            <a:r>
              <a:rPr lang="en-US" b="1" dirty="0" err="1"/>
              <a:t>nums</a:t>
            </a:r>
            <a:r>
              <a:rPr lang="en-US" b="1" dirty="0"/>
              <a:t> </a:t>
            </a:r>
            <a:r>
              <a:rPr lang="en-US" dirty="0"/>
              <a:t>is an example of a higher-order function which </a:t>
            </a:r>
            <a:r>
              <a:rPr lang="en-US" i="1" dirty="0"/>
              <a:t>maps </a:t>
            </a:r>
            <a:r>
              <a:rPr lang="en-US" dirty="0"/>
              <a:t>pairs to numbers according to some rule (or function) </a:t>
            </a:r>
            <a:r>
              <a:rPr lang="en-US" b="1" dirty="0"/>
              <a:t>f</a:t>
            </a:r>
          </a:p>
          <a:p>
            <a:endParaRPr lang="en-US" b="1" dirty="0"/>
          </a:p>
          <a:p>
            <a:r>
              <a:rPr lang="en-US" dirty="0"/>
              <a:t>This behavior is a common pattern:</a:t>
            </a:r>
          </a:p>
          <a:p>
            <a:pPr lvl="1"/>
            <a:r>
              <a:rPr lang="en-US" dirty="0"/>
              <a:t>Map numbers to their squares</a:t>
            </a:r>
          </a:p>
          <a:p>
            <a:pPr lvl="1"/>
            <a:r>
              <a:rPr lang="en-US" dirty="0"/>
              <a:t>Map usernames to email addresses</a:t>
            </a:r>
          </a:p>
          <a:p>
            <a:pPr lvl="1"/>
            <a:r>
              <a:rPr lang="en-US" dirty="0"/>
              <a:t>Map strings to their lengths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(define (map f </a:t>
            </a:r>
            <a:r>
              <a:rPr lang="en-US" sz="2600" b="1" dirty="0" err="1">
                <a:latin typeface="Courier"/>
                <a:cs typeface="Courier"/>
              </a:rPr>
              <a:t>lst</a:t>
            </a:r>
            <a:r>
              <a:rPr lang="en-US" sz="26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  (</a:t>
            </a:r>
            <a:r>
              <a:rPr lang="en-US" sz="2600" b="1" dirty="0">
                <a:solidFill>
                  <a:srgbClr val="FF6600"/>
                </a:solidFill>
                <a:latin typeface="Courier"/>
                <a:cs typeface="Courier"/>
              </a:rPr>
              <a:t>if (null? </a:t>
            </a:r>
            <a:r>
              <a:rPr lang="en-US" sz="2600" b="1" dirty="0" err="1">
                <a:solidFill>
                  <a:srgbClr val="FF6600"/>
                </a:solidFill>
                <a:latin typeface="Courier"/>
                <a:cs typeface="Courier"/>
              </a:rPr>
              <a:t>lst</a:t>
            </a:r>
            <a:r>
              <a:rPr lang="en-US" sz="2600" b="1" dirty="0">
                <a:solidFill>
                  <a:srgbClr val="FF6600"/>
                </a:solidFill>
                <a:latin typeface="Courier"/>
                <a:cs typeface="Courier"/>
              </a:rPr>
              <a:t>) </a:t>
            </a:r>
            <a:r>
              <a:rPr lang="en-US" sz="2600" b="1" dirty="0">
                <a:solidFill>
                  <a:srgbClr val="008000"/>
                </a:solidFill>
                <a:latin typeface="Courier"/>
                <a:cs typeface="Courier"/>
              </a:rPr>
              <a:t>‘()</a:t>
            </a:r>
            <a:r>
              <a:rPr lang="en-US" sz="2600" b="1" dirty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    (</a:t>
            </a:r>
            <a:r>
              <a:rPr lang="en-US" sz="2600" b="1" dirty="0">
                <a:solidFill>
                  <a:srgbClr val="FF0000"/>
                </a:solidFill>
                <a:latin typeface="Courier"/>
                <a:cs typeface="Courier"/>
              </a:rPr>
              <a:t>cons </a:t>
            </a: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</a:rPr>
              <a:t>(f (car a)) </a:t>
            </a:r>
            <a:r>
              <a:rPr lang="en-US" sz="2600" b="1" dirty="0">
                <a:solidFill>
                  <a:srgbClr val="3366FF"/>
                </a:solidFill>
                <a:latin typeface="Courier"/>
                <a:cs typeface="Courier"/>
              </a:rPr>
              <a:t>(map f (</a:t>
            </a:r>
            <a:r>
              <a:rPr lang="en-US" sz="2600" b="1" dirty="0" err="1">
                <a:solidFill>
                  <a:srgbClr val="3366FF"/>
                </a:solidFill>
                <a:latin typeface="Courier"/>
                <a:cs typeface="Courier"/>
              </a:rPr>
              <a:t>cdr</a:t>
            </a:r>
            <a:r>
              <a:rPr lang="en-US" sz="2600" b="1" dirty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sz="2600" b="1" dirty="0" err="1">
                <a:solidFill>
                  <a:srgbClr val="3366FF"/>
                </a:solidFill>
                <a:latin typeface="Courier"/>
                <a:cs typeface="Courier"/>
              </a:rPr>
              <a:t>lst</a:t>
            </a:r>
            <a:r>
              <a:rPr lang="en-US" sz="2600" b="1" dirty="0">
                <a:solidFill>
                  <a:srgbClr val="3366FF"/>
                </a:solidFill>
                <a:latin typeface="Courier"/>
                <a:cs typeface="Courier"/>
              </a:rPr>
              <a:t>))</a:t>
            </a:r>
            <a:r>
              <a:rPr lang="en-US" sz="2600" b="1" dirty="0">
                <a:latin typeface="Courier"/>
                <a:cs typeface="Courier"/>
              </a:rPr>
              <a:t>)))</a:t>
            </a:r>
            <a:endParaRPr lang="en-US" sz="26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332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28BF0-E7EE-E8EA-4F1F-C3EA19B1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0BDCA-F3E0-7B16-DE4D-842953D18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Similarly, it’s common to </a:t>
            </a:r>
            <a:r>
              <a:rPr lang="en-US" b="1" dirty="0"/>
              <a:t>filter </a:t>
            </a:r>
            <a:r>
              <a:rPr lang="en-US" dirty="0"/>
              <a:t>out certain elements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Keep all positive numbers</a:t>
            </a:r>
          </a:p>
          <a:p>
            <a:pPr lvl="1"/>
            <a:r>
              <a:rPr lang="en-US" dirty="0"/>
              <a:t>Keep all “valid” strings</a:t>
            </a:r>
          </a:p>
          <a:p>
            <a:pPr lvl="1"/>
            <a:r>
              <a:rPr lang="en-US" dirty="0"/>
              <a:t>Keep all courses that will make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(define (filter f a)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  (</a:t>
            </a:r>
            <a:r>
              <a:rPr lang="en-US" sz="2600" b="1" dirty="0" err="1">
                <a:solidFill>
                  <a:schemeClr val="accent2"/>
                </a:solidFill>
                <a:latin typeface="Courier"/>
                <a:cs typeface="Courier"/>
              </a:rPr>
              <a:t>cond</a:t>
            </a:r>
            <a:r>
              <a:rPr lang="en-US" sz="2600" b="1" dirty="0">
                <a:latin typeface="Courier"/>
                <a:cs typeface="Courier"/>
              </a:rPr>
              <a:t> (</a:t>
            </a:r>
            <a:r>
              <a:rPr lang="en-US" sz="2600" b="1" dirty="0">
                <a:solidFill>
                  <a:schemeClr val="accent2"/>
                </a:solidFill>
                <a:latin typeface="Courier"/>
                <a:cs typeface="Courier"/>
              </a:rPr>
              <a:t>(null? a) </a:t>
            </a:r>
            <a:r>
              <a:rPr lang="en-US" sz="2600" b="1" dirty="0">
                <a:solidFill>
                  <a:schemeClr val="accent6"/>
                </a:solidFill>
                <a:latin typeface="Courier"/>
                <a:cs typeface="Courier"/>
              </a:rPr>
              <a:t>'()</a:t>
            </a:r>
            <a:r>
              <a:rPr lang="en-US" sz="26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        (</a:t>
            </a:r>
            <a:r>
              <a:rPr lang="en-US" sz="2600" b="1" dirty="0">
                <a:solidFill>
                  <a:schemeClr val="accent2"/>
                </a:solidFill>
                <a:latin typeface="Courier"/>
                <a:cs typeface="Courier"/>
              </a:rPr>
              <a:t>(f (car a)) </a:t>
            </a:r>
            <a:r>
              <a:rPr lang="en-US" sz="2600" b="1" dirty="0">
                <a:solidFill>
                  <a:schemeClr val="accent6"/>
                </a:solidFill>
                <a:latin typeface="Courier"/>
                <a:cs typeface="Courier"/>
              </a:rPr>
              <a:t>(cons (car a)</a:t>
            </a:r>
          </a:p>
          <a:p>
            <a:pPr marL="0" indent="0">
              <a:buNone/>
            </a:pPr>
            <a:r>
              <a:rPr lang="en-US" sz="2600" b="1" dirty="0">
                <a:solidFill>
                  <a:schemeClr val="accent6"/>
                </a:solidFill>
                <a:latin typeface="Courier"/>
                <a:cs typeface="Courier"/>
              </a:rPr>
              <a:t>                     (filter f (</a:t>
            </a:r>
            <a:r>
              <a:rPr lang="en-US" sz="2600" b="1" dirty="0" err="1">
                <a:solidFill>
                  <a:schemeClr val="accent6"/>
                </a:solidFill>
                <a:latin typeface="Courier"/>
                <a:cs typeface="Courier"/>
              </a:rPr>
              <a:t>cdr</a:t>
            </a:r>
            <a:r>
              <a:rPr lang="en-US" sz="2600" b="1" dirty="0">
                <a:solidFill>
                  <a:schemeClr val="accent6"/>
                </a:solidFill>
                <a:latin typeface="Courier"/>
                <a:cs typeface="Courier"/>
              </a:rPr>
              <a:t> a)))</a:t>
            </a:r>
            <a:r>
              <a:rPr lang="en-US" sz="26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        (</a:t>
            </a:r>
            <a:r>
              <a:rPr lang="en-US" sz="2600" b="1" dirty="0">
                <a:solidFill>
                  <a:schemeClr val="accent2"/>
                </a:solidFill>
                <a:latin typeface="Courier"/>
                <a:cs typeface="Courier"/>
              </a:rPr>
              <a:t>else</a:t>
            </a:r>
            <a:r>
              <a:rPr lang="en-US" sz="2600" b="1" dirty="0">
                <a:latin typeface="Courier"/>
                <a:cs typeface="Courier"/>
              </a:rPr>
              <a:t> </a:t>
            </a:r>
            <a:r>
              <a:rPr lang="en-US" sz="2600" b="1" dirty="0">
                <a:solidFill>
                  <a:schemeClr val="accent6"/>
                </a:solidFill>
                <a:latin typeface="Courier"/>
                <a:cs typeface="Courier"/>
              </a:rPr>
              <a:t>(filter f (</a:t>
            </a:r>
            <a:r>
              <a:rPr lang="en-US" sz="2600" b="1" dirty="0" err="1">
                <a:solidFill>
                  <a:schemeClr val="accent6"/>
                </a:solidFill>
                <a:latin typeface="Courier"/>
                <a:cs typeface="Courier"/>
              </a:rPr>
              <a:t>cdr</a:t>
            </a:r>
            <a:r>
              <a:rPr lang="en-US" sz="2600" b="1" dirty="0">
                <a:solidFill>
                  <a:schemeClr val="accent6"/>
                </a:solidFill>
                <a:latin typeface="Courier"/>
                <a:cs typeface="Courier"/>
              </a:rPr>
              <a:t> a))</a:t>
            </a:r>
            <a:r>
              <a:rPr lang="en-US" sz="2600" b="1" dirty="0">
                <a:latin typeface="Courier"/>
                <a:cs typeface="Courier"/>
              </a:rPr>
              <a:t>)))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35516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D63B-3A8E-2B96-8B7E-619150C88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else can we do?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8114F-202F-0A80-5329-D8FEF1F0D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4915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(define (length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 </a:t>
            </a:r>
            <a:r>
              <a:rPr lang="en-US" sz="2200" b="1" dirty="0">
                <a:solidFill>
                  <a:srgbClr val="FF6600"/>
                </a:solidFill>
                <a:latin typeface="Courier"/>
                <a:cs typeface="Courier"/>
              </a:rPr>
              <a:t>(if (null? </a:t>
            </a:r>
            <a:r>
              <a:rPr lang="en-US" sz="2200" b="1" dirty="0" err="1">
                <a:solidFill>
                  <a:srgbClr val="FF6600"/>
                </a:solidFill>
                <a:latin typeface="Courier"/>
                <a:cs typeface="Courier"/>
              </a:rPr>
              <a:t>lst</a:t>
            </a:r>
            <a:r>
              <a:rPr lang="en-US" sz="2200" b="1" dirty="0">
                <a:solidFill>
                  <a:srgbClr val="FF6600"/>
                </a:solidFill>
                <a:latin typeface="Courier"/>
                <a:cs typeface="Courier"/>
              </a:rPr>
              <a:t>) </a:t>
            </a:r>
            <a:r>
              <a:rPr lang="en-US" sz="2200" b="1" dirty="0">
                <a:solidFill>
                  <a:srgbClr val="008000"/>
                </a:solidFill>
                <a:latin typeface="Courier"/>
                <a:cs typeface="Courier"/>
              </a:rPr>
              <a:t>0</a:t>
            </a:r>
            <a:r>
              <a:rPr lang="en-US" sz="2200" b="1" dirty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   (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+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1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3366FF"/>
                </a:solidFill>
                <a:latin typeface="Courier"/>
                <a:cs typeface="Courier"/>
              </a:rPr>
              <a:t>(length (</a:t>
            </a:r>
            <a:r>
              <a:rPr lang="en-US" sz="2200" b="1" dirty="0" err="1">
                <a:solidFill>
                  <a:srgbClr val="3366FF"/>
                </a:solidFill>
                <a:latin typeface="Courier"/>
                <a:cs typeface="Courier"/>
              </a:rPr>
              <a:t>cdr</a:t>
            </a:r>
            <a:r>
              <a:rPr lang="en-US" sz="2200" b="1" dirty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sz="2200" b="1" dirty="0" err="1">
                <a:solidFill>
                  <a:srgbClr val="3366FF"/>
                </a:solidFill>
                <a:latin typeface="Courier"/>
                <a:cs typeface="Courier"/>
              </a:rPr>
              <a:t>lst</a:t>
            </a:r>
            <a:r>
              <a:rPr lang="en-US" sz="2200" b="1" dirty="0">
                <a:solidFill>
                  <a:srgbClr val="3366FF"/>
                </a:solidFill>
                <a:latin typeface="Courier"/>
                <a:cs typeface="Courier"/>
              </a:rPr>
              <a:t>))</a:t>
            </a:r>
            <a:r>
              <a:rPr lang="en-US" sz="2200" b="1" dirty="0">
                <a:latin typeface="Courier"/>
                <a:cs typeface="Courier"/>
              </a:rPr>
              <a:t>)))</a:t>
            </a:r>
          </a:p>
          <a:p>
            <a:pPr marL="0" indent="0">
              <a:buNone/>
            </a:pPr>
            <a:endParaRPr lang="en-US" sz="22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(define (sum-list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 </a:t>
            </a:r>
            <a:r>
              <a:rPr lang="en-US" sz="2200" b="1" dirty="0">
                <a:solidFill>
                  <a:srgbClr val="FF6600"/>
                </a:solidFill>
                <a:latin typeface="Courier"/>
                <a:cs typeface="Courier"/>
              </a:rPr>
              <a:t>(if (null? </a:t>
            </a:r>
            <a:r>
              <a:rPr lang="en-US" sz="2200" b="1" dirty="0" err="1">
                <a:solidFill>
                  <a:srgbClr val="FF6600"/>
                </a:solidFill>
                <a:latin typeface="Courier"/>
                <a:cs typeface="Courier"/>
              </a:rPr>
              <a:t>lst</a:t>
            </a:r>
            <a:r>
              <a:rPr lang="en-US" sz="2200" b="1" dirty="0">
                <a:solidFill>
                  <a:srgbClr val="FF6600"/>
                </a:solidFill>
                <a:latin typeface="Courier"/>
                <a:cs typeface="Courier"/>
              </a:rPr>
              <a:t>) </a:t>
            </a:r>
            <a:r>
              <a:rPr lang="en-US" sz="2200" b="1" dirty="0">
                <a:solidFill>
                  <a:srgbClr val="008000"/>
                </a:solidFill>
                <a:latin typeface="Courier"/>
                <a:cs typeface="Courier"/>
              </a:rPr>
              <a:t>0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   (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+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(car </a:t>
            </a:r>
            <a:r>
              <a:rPr lang="en-US" sz="2200" b="1" dirty="0" err="1">
                <a:solidFill>
                  <a:srgbClr val="7030A0"/>
                </a:solidFill>
                <a:latin typeface="Courier"/>
                <a:cs typeface="Courier"/>
              </a:rPr>
              <a:t>lst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) </a:t>
            </a:r>
            <a:r>
              <a:rPr lang="en-US" sz="2200" b="1" dirty="0">
                <a:solidFill>
                  <a:srgbClr val="3366FF"/>
                </a:solidFill>
                <a:latin typeface="Courier"/>
                <a:cs typeface="Courier"/>
              </a:rPr>
              <a:t>(sum-list (</a:t>
            </a:r>
            <a:r>
              <a:rPr lang="en-US" sz="2200" b="1" dirty="0" err="1">
                <a:solidFill>
                  <a:srgbClr val="3366FF"/>
                </a:solidFill>
                <a:latin typeface="Courier"/>
                <a:cs typeface="Courier"/>
              </a:rPr>
              <a:t>cdr</a:t>
            </a:r>
            <a:r>
              <a:rPr lang="en-US" sz="2200" b="1" dirty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sz="2200" b="1" dirty="0" err="1">
                <a:solidFill>
                  <a:srgbClr val="3366FF"/>
                </a:solidFill>
                <a:latin typeface="Courier"/>
                <a:cs typeface="Courier"/>
              </a:rPr>
              <a:t>lst</a:t>
            </a:r>
            <a:r>
              <a:rPr lang="en-US" sz="2200" b="1" dirty="0">
                <a:solidFill>
                  <a:srgbClr val="3366FF"/>
                </a:solidFill>
                <a:latin typeface="Courier"/>
                <a:cs typeface="Courier"/>
              </a:rPr>
              <a:t>))</a:t>
            </a:r>
            <a:r>
              <a:rPr lang="en-US" sz="2200" b="1" dirty="0">
                <a:latin typeface="Courier"/>
                <a:cs typeface="Courier"/>
              </a:rPr>
              <a:t>)))</a:t>
            </a:r>
          </a:p>
          <a:p>
            <a:pPr marL="0" indent="0">
              <a:buNone/>
            </a:pPr>
            <a:endParaRPr lang="en-US" sz="22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(define (map </a:t>
            </a:r>
            <a:r>
              <a:rPr lang="en-US" sz="2200" b="1" dirty="0" err="1">
                <a:latin typeface="Courier"/>
                <a:cs typeface="Courier"/>
              </a:rPr>
              <a:t>func</a:t>
            </a: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 </a:t>
            </a:r>
            <a:r>
              <a:rPr lang="en-US" sz="2200" b="1" dirty="0">
                <a:solidFill>
                  <a:srgbClr val="FF6600"/>
                </a:solidFill>
                <a:latin typeface="Courier"/>
                <a:cs typeface="Courier"/>
              </a:rPr>
              <a:t>(if (null? </a:t>
            </a:r>
            <a:r>
              <a:rPr lang="en-US" sz="2200" b="1" dirty="0" err="1">
                <a:solidFill>
                  <a:srgbClr val="FF6600"/>
                </a:solidFill>
                <a:latin typeface="Courier"/>
                <a:cs typeface="Courier"/>
              </a:rPr>
              <a:t>lst</a:t>
            </a:r>
            <a:r>
              <a:rPr lang="en-US" sz="2200" b="1" dirty="0">
                <a:solidFill>
                  <a:srgbClr val="FF6600"/>
                </a:solidFill>
                <a:latin typeface="Courier"/>
                <a:cs typeface="Courier"/>
              </a:rPr>
              <a:t>) </a:t>
            </a:r>
            <a:r>
              <a:rPr lang="en-US" sz="2200" b="1" dirty="0">
                <a:solidFill>
                  <a:srgbClr val="008000"/>
                </a:solidFill>
                <a:latin typeface="Courier"/>
                <a:cs typeface="Courier"/>
              </a:rPr>
              <a:t>'()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   (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cons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urier"/>
                <a:cs typeface="Courier"/>
              </a:rPr>
              <a:t>func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 (car </a:t>
            </a:r>
            <a:r>
              <a:rPr lang="en-US" sz="2200" b="1" dirty="0" err="1">
                <a:solidFill>
                  <a:srgbClr val="7030A0"/>
                </a:solidFill>
                <a:latin typeface="Courier"/>
                <a:cs typeface="Courier"/>
              </a:rPr>
              <a:t>lst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)) </a:t>
            </a:r>
            <a:r>
              <a:rPr lang="en-US" sz="2200" b="1" dirty="0">
                <a:solidFill>
                  <a:srgbClr val="3366FF"/>
                </a:solidFill>
                <a:latin typeface="Courier"/>
                <a:cs typeface="Courier"/>
              </a:rPr>
              <a:t>(map </a:t>
            </a:r>
            <a:r>
              <a:rPr lang="en-US" sz="2200" b="1" dirty="0" err="1">
                <a:solidFill>
                  <a:srgbClr val="3366FF"/>
                </a:solidFill>
                <a:latin typeface="Courier"/>
                <a:cs typeface="Courier"/>
              </a:rPr>
              <a:t>func</a:t>
            </a:r>
            <a:r>
              <a:rPr lang="en-US" sz="2200" b="1" dirty="0">
                <a:solidFill>
                  <a:srgbClr val="3366FF"/>
                </a:solidFill>
                <a:latin typeface="Courier"/>
                <a:cs typeface="Courier"/>
              </a:rPr>
              <a:t> (</a:t>
            </a:r>
            <a:r>
              <a:rPr lang="en-US" sz="2200" b="1" dirty="0" err="1">
                <a:solidFill>
                  <a:srgbClr val="3366FF"/>
                </a:solidFill>
                <a:latin typeface="Courier"/>
                <a:cs typeface="Courier"/>
              </a:rPr>
              <a:t>cdr</a:t>
            </a:r>
            <a:r>
              <a:rPr lang="en-US" sz="2200" b="1" dirty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sz="2200" b="1" dirty="0" err="1">
                <a:solidFill>
                  <a:srgbClr val="3366FF"/>
                </a:solidFill>
                <a:latin typeface="Courier"/>
                <a:cs typeface="Courier"/>
              </a:rPr>
              <a:t>lst</a:t>
            </a:r>
            <a:r>
              <a:rPr lang="en-US" sz="2200" b="1" dirty="0">
                <a:solidFill>
                  <a:srgbClr val="3366FF"/>
                </a:solidFill>
                <a:latin typeface="Courier"/>
                <a:cs typeface="Courier"/>
              </a:rPr>
              <a:t>))</a:t>
            </a:r>
            <a:r>
              <a:rPr lang="en-US" sz="2200" b="1" dirty="0">
                <a:latin typeface="Courier"/>
                <a:cs typeface="Courier"/>
              </a:rPr>
              <a:t>)))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3538" y="4970585"/>
            <a:ext cx="8221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have: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base case when the list is null (orange)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return value for the base case (green)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recursive case where we combine (red) something with the car of the list (purple) with a recursive call on the </a:t>
            </a:r>
            <a:r>
              <a:rPr lang="en-US" dirty="0" err="1"/>
              <a:t>cdr</a:t>
            </a:r>
            <a:r>
              <a:rPr lang="en-US" dirty="0"/>
              <a:t> (blue)</a:t>
            </a:r>
          </a:p>
        </p:txBody>
      </p:sp>
    </p:spTree>
    <p:extLst>
      <p:ext uri="{BB962C8B-B14F-4D97-AF65-F5344CB8AC3E}">
        <p14:creationId xmlns:p14="http://schemas.microsoft.com/office/powerpoint/2010/main" val="22118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9073"/>
          </a:xfrm>
        </p:spPr>
        <p:txBody>
          <a:bodyPr/>
          <a:lstStyle/>
          <a:p>
            <a:r>
              <a:rPr lang="en-US" dirty="0"/>
              <a:t>One function to rule them 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01" y="1043712"/>
            <a:ext cx="8776228" cy="5082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(define (</a:t>
            </a:r>
            <a:r>
              <a:rPr lang="en-US" sz="2400" b="1" dirty="0" err="1">
                <a:latin typeface="Courier"/>
                <a:cs typeface="Courier"/>
              </a:rPr>
              <a:t>foldr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err="1">
                <a:latin typeface="Courier"/>
                <a:cs typeface="Courier"/>
              </a:rPr>
              <a:t>func</a:t>
            </a:r>
            <a:r>
              <a:rPr lang="en-US" sz="2400" b="1" dirty="0">
                <a:latin typeface="Courier"/>
                <a:cs typeface="Courier"/>
              </a:rPr>
              <a:t> base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(</a:t>
            </a:r>
            <a:r>
              <a:rPr lang="en-US" sz="2400" b="1" dirty="0">
                <a:solidFill>
                  <a:schemeClr val="accent2"/>
                </a:solidFill>
                <a:latin typeface="Courier"/>
                <a:cs typeface="Courier"/>
              </a:rPr>
              <a:t>if (null? </a:t>
            </a:r>
            <a:r>
              <a:rPr lang="en-US" sz="2400" b="1" dirty="0" err="1">
                <a:solidFill>
                  <a:schemeClr val="accent2"/>
                </a:solidFill>
                <a:latin typeface="Courier"/>
                <a:cs typeface="Courier"/>
              </a:rPr>
              <a:t>lst</a:t>
            </a:r>
            <a:r>
              <a:rPr lang="en-US" sz="2400" b="1" dirty="0">
                <a:solidFill>
                  <a:schemeClr val="accent2"/>
                </a:solidFill>
                <a:latin typeface="Courier"/>
                <a:cs typeface="Courier"/>
              </a:rPr>
              <a:t>) </a:t>
            </a:r>
            <a:r>
              <a:rPr lang="en-US" sz="2400" b="1" dirty="0">
                <a:solidFill>
                  <a:schemeClr val="accent6"/>
                </a:solidFill>
                <a:latin typeface="Courier"/>
                <a:cs typeface="Courier"/>
              </a:rPr>
              <a:t>base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(</a:t>
            </a:r>
            <a:r>
              <a:rPr lang="en-US" sz="2400" b="1" dirty="0" err="1">
                <a:solidFill>
                  <a:srgbClr val="FF0000"/>
                </a:solidFill>
                <a:latin typeface="Courier"/>
                <a:cs typeface="Courier"/>
              </a:rPr>
              <a:t>func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/>
                <a:cs typeface="Courier"/>
              </a:rPr>
              <a:t>(car </a:t>
            </a:r>
            <a:r>
              <a:rPr lang="en-US" sz="2400" b="1" dirty="0" err="1">
                <a:solidFill>
                  <a:srgbClr val="7030A0"/>
                </a:solidFill>
                <a:latin typeface="Courier"/>
                <a:cs typeface="Courier"/>
              </a:rPr>
              <a:t>lst</a:t>
            </a:r>
            <a:r>
              <a:rPr lang="en-US" sz="2400" b="1" dirty="0">
                <a:solidFill>
                  <a:srgbClr val="7030A0"/>
                </a:solidFill>
                <a:latin typeface="Courier"/>
                <a:cs typeface="Courier"/>
              </a:rPr>
              <a:t>) 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         </a:t>
            </a:r>
            <a:r>
              <a:rPr lang="en-US" sz="2400" b="1" dirty="0">
                <a:solidFill>
                  <a:srgbClr val="00B0F0"/>
                </a:solidFill>
                <a:latin typeface="Courier"/>
                <a:cs typeface="Courier"/>
              </a:rPr>
              <a:t>(</a:t>
            </a:r>
            <a:r>
              <a:rPr lang="en-US" sz="2400" b="1" dirty="0" err="1">
                <a:solidFill>
                  <a:srgbClr val="00B0F0"/>
                </a:solidFill>
                <a:latin typeface="Courier"/>
                <a:cs typeface="Courier"/>
              </a:rPr>
              <a:t>foldr</a:t>
            </a:r>
            <a:r>
              <a:rPr lang="en-US" sz="2400" b="1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2400" b="1" dirty="0" err="1">
                <a:solidFill>
                  <a:srgbClr val="00B0F0"/>
                </a:solidFill>
                <a:latin typeface="Courier"/>
                <a:cs typeface="Courier"/>
              </a:rPr>
              <a:t>func</a:t>
            </a:r>
            <a:r>
              <a:rPr lang="en-US" sz="2400" b="1" dirty="0">
                <a:solidFill>
                  <a:srgbClr val="00B0F0"/>
                </a:solidFill>
                <a:latin typeface="Courier"/>
                <a:cs typeface="Courier"/>
              </a:rPr>
              <a:t> base (</a:t>
            </a:r>
            <a:r>
              <a:rPr lang="en-US" sz="2400" b="1" dirty="0" err="1">
                <a:solidFill>
                  <a:srgbClr val="00B0F0"/>
                </a:solidFill>
                <a:latin typeface="Courier"/>
                <a:cs typeface="Courier"/>
              </a:rPr>
              <a:t>cdr</a:t>
            </a:r>
            <a:r>
              <a:rPr lang="en-US" sz="2400" b="1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2400" b="1" dirty="0" err="1">
                <a:solidFill>
                  <a:srgbClr val="00B0F0"/>
                </a:solidFill>
                <a:latin typeface="Courier"/>
                <a:cs typeface="Courier"/>
              </a:rPr>
              <a:t>lst</a:t>
            </a:r>
            <a:r>
              <a:rPr lang="en-US" sz="2400" b="1" dirty="0">
                <a:solidFill>
                  <a:srgbClr val="00B0F0"/>
                </a:solidFill>
                <a:latin typeface="Courier"/>
                <a:cs typeface="Courier"/>
              </a:rPr>
              <a:t>))</a:t>
            </a:r>
            <a:r>
              <a:rPr lang="en-US" sz="2400" b="1" dirty="0">
                <a:latin typeface="Courier"/>
                <a:cs typeface="Courier"/>
              </a:rPr>
              <a:t>)))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292" y="2864053"/>
            <a:ext cx="3415422" cy="37740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46875" y="3357479"/>
            <a:ext cx="1433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"/>
                <a:cs typeface="Courier"/>
              </a:rPr>
              <a:t>foldr</a:t>
            </a:r>
            <a:endParaRPr lang="en-US" sz="2200" b="1" dirty="0">
              <a:solidFill>
                <a:schemeClr val="tx1">
                  <a:lumMod val="95000"/>
                  <a:lumOff val="5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97729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0902"/>
          </a:xfrm>
        </p:spPr>
        <p:txBody>
          <a:bodyPr/>
          <a:lstStyle/>
          <a:p>
            <a:r>
              <a:rPr lang="en-US" b="1" i="0" dirty="0">
                <a:latin typeface="Consolas"/>
                <a:cs typeface="Consolas"/>
              </a:rPr>
              <a:t>(</a:t>
            </a:r>
            <a:r>
              <a:rPr lang="en-US" b="1" i="0" dirty="0" err="1">
                <a:latin typeface="Consolas"/>
                <a:cs typeface="Consolas"/>
              </a:rPr>
              <a:t>foldr</a:t>
            </a:r>
            <a:r>
              <a:rPr lang="en-US" b="1" i="0" dirty="0">
                <a:latin typeface="Consolas"/>
                <a:cs typeface="Consolas"/>
              </a:rPr>
              <a:t> </a:t>
            </a:r>
            <a:r>
              <a:rPr lang="en-US" b="1" i="0" dirty="0" err="1">
                <a:latin typeface="Consolas"/>
                <a:cs typeface="Consolas"/>
              </a:rPr>
              <a:t>func</a:t>
            </a:r>
            <a:r>
              <a:rPr lang="en-US" b="1" i="0" dirty="0">
                <a:latin typeface="Consolas"/>
                <a:cs typeface="Consolas"/>
              </a:rPr>
              <a:t> base </a:t>
            </a:r>
            <a:r>
              <a:rPr lang="en-US" b="1" i="0" dirty="0" err="1">
                <a:latin typeface="Consolas"/>
                <a:cs typeface="Consolas"/>
              </a:rPr>
              <a:t>lst</a:t>
            </a:r>
            <a:r>
              <a:rPr lang="en-US" b="1" i="0" dirty="0">
                <a:latin typeface="Consolas"/>
                <a:cs typeface="Consolas"/>
              </a:rPr>
              <a:t>)</a:t>
            </a:r>
          </a:p>
        </p:txBody>
      </p:sp>
      <p:pic>
        <p:nvPicPr>
          <p:cNvPr id="4" name="Picture 3" descr="360-lect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" y="1682711"/>
            <a:ext cx="3229467" cy="31623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01" y="1043712"/>
            <a:ext cx="2628490" cy="49183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>
                <a:cs typeface="Courier"/>
              </a:rPr>
              <a:t>Say </a:t>
            </a:r>
            <a:r>
              <a:rPr lang="en-US" sz="2400" dirty="0" err="1">
                <a:latin typeface="Courier"/>
                <a:cs typeface="Courier"/>
              </a:rPr>
              <a:t>lst</a:t>
            </a:r>
            <a:r>
              <a:rPr lang="en-US" sz="2400" dirty="0">
                <a:latin typeface="Courier"/>
                <a:cs typeface="Courier"/>
              </a:rPr>
              <a:t> = '(1 2 3)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255823" y="1200727"/>
            <a:ext cx="5888178" cy="4929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cs typeface="Courier"/>
              </a:rPr>
              <a:t>Foldr</a:t>
            </a:r>
            <a:r>
              <a:rPr lang="en-US" sz="2400" dirty="0">
                <a:cs typeface="Courier"/>
              </a:rPr>
              <a:t> applies </a:t>
            </a:r>
            <a:r>
              <a:rPr lang="en-US" sz="2400" b="1" dirty="0" err="1">
                <a:latin typeface="Courier"/>
                <a:cs typeface="Courier"/>
              </a:rPr>
              <a:t>func</a:t>
            </a:r>
            <a:r>
              <a:rPr lang="en-US" sz="2400" dirty="0">
                <a:cs typeface="Courier"/>
              </a:rPr>
              <a:t> repeatedly to pairs of items, starting from the right end of the list.</a:t>
            </a:r>
          </a:p>
          <a:p>
            <a:r>
              <a:rPr lang="en-US" sz="2400" dirty="0">
                <a:cs typeface="Courier"/>
              </a:rPr>
              <a:t>The first two items are the last item in the list and the base element.</a:t>
            </a:r>
          </a:p>
          <a:p>
            <a:r>
              <a:rPr lang="en-US" sz="2400" dirty="0">
                <a:cs typeface="Courier"/>
              </a:rPr>
              <a:t>The function must be a function of two items.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(f 1 (f 2 (f 3 base)))</a:t>
            </a:r>
          </a:p>
          <a:p>
            <a:r>
              <a:rPr lang="en-US" sz="2400" dirty="0">
                <a:cs typeface="Courier"/>
              </a:rPr>
              <a:t>In general, for </a:t>
            </a:r>
            <a:r>
              <a:rPr lang="en-US" sz="2400" dirty="0" err="1">
                <a:latin typeface="Consolas"/>
                <a:cs typeface="Consolas"/>
              </a:rPr>
              <a:t>lst</a:t>
            </a:r>
            <a:r>
              <a:rPr lang="en-US" sz="2400" dirty="0">
                <a:latin typeface="Consolas"/>
                <a:cs typeface="Consolas"/>
              </a:rPr>
              <a:t> = (x1 x2 … </a:t>
            </a:r>
            <a:r>
              <a:rPr lang="en-US" sz="2400" dirty="0" err="1">
                <a:latin typeface="Consolas"/>
                <a:cs typeface="Consolas"/>
              </a:rPr>
              <a:t>xn</a:t>
            </a:r>
            <a:r>
              <a:rPr lang="en-US" sz="2400" dirty="0">
                <a:latin typeface="Consolas"/>
                <a:cs typeface="Consolas"/>
              </a:rPr>
              <a:t>)</a:t>
            </a:r>
          </a:p>
          <a:p>
            <a:r>
              <a:rPr lang="en-US" sz="2000" b="1" dirty="0">
                <a:latin typeface="Consolas"/>
                <a:cs typeface="Consolas"/>
              </a:rPr>
              <a:t>(f x1 (f x2 (f x3 (f … (f </a:t>
            </a:r>
            <a:r>
              <a:rPr lang="en-US" sz="2000" b="1" dirty="0" err="1">
                <a:latin typeface="Consolas"/>
                <a:cs typeface="Consolas"/>
              </a:rPr>
              <a:t>xn</a:t>
            </a:r>
            <a:r>
              <a:rPr lang="en-US" sz="2000" b="1" dirty="0">
                <a:latin typeface="Consolas"/>
                <a:cs typeface="Consolas"/>
              </a:rPr>
              <a:t> base)))…)</a:t>
            </a:r>
          </a:p>
        </p:txBody>
      </p:sp>
    </p:spTree>
    <p:extLst>
      <p:ext uri="{BB962C8B-B14F-4D97-AF65-F5344CB8AC3E}">
        <p14:creationId xmlns:p14="http://schemas.microsoft.com/office/powerpoint/2010/main" val="187271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EFB9C46-A326-BF42-92F9-F24613B26610}" vid="{46889DD6-648C-F149-A3C7-0DF3AA5641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pk-4by3</Template>
  <TotalTime>1396</TotalTime>
  <Words>877</Words>
  <Application>Microsoft Office PowerPoint</Application>
  <PresentationFormat>On-screen Show (4:3)</PresentationFormat>
  <Paragraphs>108</Paragraphs>
  <Slides>13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Courier</vt:lpstr>
      <vt:lpstr>Courier New</vt:lpstr>
      <vt:lpstr>Office Theme</vt:lpstr>
      <vt:lpstr>CS 360  Programming Languages Day 8</vt:lpstr>
      <vt:lpstr>PowerPoint Presentation</vt:lpstr>
      <vt:lpstr>Recap</vt:lpstr>
      <vt:lpstr>Map</vt:lpstr>
      <vt:lpstr>Filter</vt:lpstr>
      <vt:lpstr>What else can we do?</vt:lpstr>
      <vt:lpstr>PowerPoint Presentation</vt:lpstr>
      <vt:lpstr>One function to rule them all</vt:lpstr>
      <vt:lpstr>(foldr func base lst)</vt:lpstr>
      <vt:lpstr>Examples</vt:lpstr>
      <vt:lpstr>Review of foldr</vt:lpstr>
      <vt:lpstr>Examples with foldr</vt:lpstr>
      <vt:lpstr>You try: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360  Programming Languages Day 10 - Foldr</dc:title>
  <dc:creator>Kirlin_Phillip</dc:creator>
  <cp:lastModifiedBy>King_Jace</cp:lastModifiedBy>
  <cp:revision>10</cp:revision>
  <dcterms:created xsi:type="dcterms:W3CDTF">2017-09-26T17:06:41Z</dcterms:created>
  <dcterms:modified xsi:type="dcterms:W3CDTF">2026-02-02T15:43:09Z</dcterms:modified>
</cp:coreProperties>
</file>